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embeddedFontLst>
    <p:embeddedFont>
      <p:font typeface="IBM Plex Sans" panose="020B0503050203000203" pitchFamily="34" charset="0"/>
      <p:regular r:id="rId16"/>
    </p:embeddedFont>
    <p:embeddedFont>
      <p:font typeface="Outfit Medium" pitchFamily="2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5" d="100"/>
          <a:sy n="105" d="100"/>
        </p:scale>
        <p:origin x="2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8041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11" Type="http://schemas.openxmlformats.org/officeDocument/2006/relationships/image" Target="../media/image40.svg"/><Relationship Id="rId5" Type="http://schemas.openxmlformats.org/officeDocument/2006/relationships/image" Target="../media/image36.svg"/><Relationship Id="rId10" Type="http://schemas.openxmlformats.org/officeDocument/2006/relationships/image" Target="../media/image39.png"/><Relationship Id="rId4" Type="http://schemas.openxmlformats.org/officeDocument/2006/relationships/image" Target="../media/image35.png"/><Relationship Id="rId9" Type="http://schemas.openxmlformats.org/officeDocument/2006/relationships/image" Target="../media/image3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86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HorizonTrader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85855"/>
            <a:ext cx="613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Technical Analysis Portfolio Management System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68034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Team: Nithik Pandya, Ayush Dodia, Vraj Shah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8061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Technology Stack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243018"/>
            <a:ext cx="4196358" cy="4905851"/>
          </a:xfrm>
          <a:prstGeom prst="roundRect">
            <a:avLst>
              <a:gd name="adj" fmla="val 486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5C1E2"/>
            </a:solidFill>
            <a:prstDash val="solid"/>
          </a:ln>
          <a:effectLst>
            <a:outerShdw dist="2032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824270" y="2273498"/>
            <a:ext cx="4135398" cy="680442"/>
          </a:xfrm>
          <a:prstGeom prst="roundRect">
            <a:avLst>
              <a:gd name="adj" fmla="val 24627"/>
            </a:avLst>
          </a:prstGeom>
          <a:solidFill>
            <a:srgbClr val="CFDBFC"/>
          </a:solidFill>
          <a:ln/>
          <a:effectLst>
            <a:outerShdw dist="2032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21888" y="2439710"/>
            <a:ext cx="340162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1084" y="31807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Backend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51084" y="3671173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Node.js + Express.js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51084" y="4113371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MongoDB + Mongoose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51084" y="4555569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JWT + bcrypt for authentication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51084" y="4997768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Security middleware (Helmet, CORS, Rate Limiting)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216962" y="2243018"/>
            <a:ext cx="4196358" cy="4905851"/>
          </a:xfrm>
          <a:prstGeom prst="roundRect">
            <a:avLst>
              <a:gd name="adj" fmla="val 486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5C1E2"/>
            </a:solidFill>
            <a:prstDash val="solid"/>
          </a:ln>
          <a:effectLst>
            <a:outerShdw dist="2032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5247442" y="2273498"/>
            <a:ext cx="4135398" cy="680442"/>
          </a:xfrm>
          <a:prstGeom prst="roundRect">
            <a:avLst>
              <a:gd name="adj" fmla="val 24627"/>
            </a:avLst>
          </a:prstGeom>
          <a:solidFill>
            <a:srgbClr val="CFDBFC"/>
          </a:solidFill>
          <a:ln/>
          <a:effectLst>
            <a:outerShdw dist="2032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45060" y="2439710"/>
            <a:ext cx="340162" cy="340162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74256" y="31807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Frontend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5474256" y="3671173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Next.js 14 + React 19 + TypeScript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5474256" y="4476274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Tailwind CSS for styling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5474256" y="4918472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Zustand for state management</a:t>
            </a: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5474256" y="5360670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React Hook Form + Zod for forms</a:t>
            </a:r>
            <a:endParaRPr lang="en-US" sz="1750" dirty="0"/>
          </a:p>
        </p:txBody>
      </p:sp>
      <p:sp>
        <p:nvSpPr>
          <p:cNvPr id="19" name="Text 15"/>
          <p:cNvSpPr/>
          <p:nvPr/>
        </p:nvSpPr>
        <p:spPr>
          <a:xfrm>
            <a:off x="5474256" y="6165771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Recharts + TradingView for charts</a:t>
            </a:r>
            <a:endParaRPr lang="en-US" sz="1750" dirty="0"/>
          </a:p>
        </p:txBody>
      </p:sp>
      <p:sp>
        <p:nvSpPr>
          <p:cNvPr id="20" name="Shape 16"/>
          <p:cNvSpPr/>
          <p:nvPr/>
        </p:nvSpPr>
        <p:spPr>
          <a:xfrm>
            <a:off x="9640133" y="2243018"/>
            <a:ext cx="4196358" cy="4905851"/>
          </a:xfrm>
          <a:prstGeom prst="roundRect">
            <a:avLst>
              <a:gd name="adj" fmla="val 486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5C1E2"/>
            </a:solidFill>
            <a:prstDash val="solid"/>
          </a:ln>
          <a:effectLst>
            <a:outerShdw dist="2032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1" name="Shape 17"/>
          <p:cNvSpPr/>
          <p:nvPr/>
        </p:nvSpPr>
        <p:spPr>
          <a:xfrm>
            <a:off x="9670613" y="2273498"/>
            <a:ext cx="4135398" cy="680442"/>
          </a:xfrm>
          <a:prstGeom prst="roundRect">
            <a:avLst>
              <a:gd name="adj" fmla="val 24627"/>
            </a:avLst>
          </a:prstGeom>
          <a:solidFill>
            <a:srgbClr val="CFDBFC"/>
          </a:solidFill>
          <a:ln/>
          <a:effectLst>
            <a:outerShdw dist="2032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2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68232" y="2439710"/>
            <a:ext cx="340162" cy="340162"/>
          </a:xfrm>
          <a:prstGeom prst="rect">
            <a:avLst/>
          </a:prstGeom>
        </p:spPr>
      </p:pic>
      <p:sp>
        <p:nvSpPr>
          <p:cNvPr id="23" name="Text 18"/>
          <p:cNvSpPr/>
          <p:nvPr/>
        </p:nvSpPr>
        <p:spPr>
          <a:xfrm>
            <a:off x="9897427" y="3180755"/>
            <a:ext cx="30369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AI &amp; Development Tools:</a:t>
            </a:r>
            <a:endParaRPr lang="en-US" sz="2200" dirty="0"/>
          </a:p>
        </p:txBody>
      </p:sp>
      <p:sp>
        <p:nvSpPr>
          <p:cNvPr id="24" name="Text 19"/>
          <p:cNvSpPr/>
          <p:nvPr/>
        </p:nvSpPr>
        <p:spPr>
          <a:xfrm>
            <a:off x="9897427" y="3671173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Claude 4.5 Sonnet</a:t>
            </a:r>
            <a:endParaRPr lang="en-US" sz="1750" dirty="0"/>
          </a:p>
        </p:txBody>
      </p:sp>
      <p:sp>
        <p:nvSpPr>
          <p:cNvPr id="25" name="Text 20"/>
          <p:cNvSpPr/>
          <p:nvPr/>
        </p:nvSpPr>
        <p:spPr>
          <a:xfrm>
            <a:off x="9897427" y="4113371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GPT-5</a:t>
            </a:r>
            <a:endParaRPr lang="en-US" sz="1750" dirty="0"/>
          </a:p>
        </p:txBody>
      </p:sp>
      <p:sp>
        <p:nvSpPr>
          <p:cNvPr id="26" name="Text 21"/>
          <p:cNvSpPr/>
          <p:nvPr/>
        </p:nvSpPr>
        <p:spPr>
          <a:xfrm>
            <a:off x="9897427" y="4555569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Cursor AI IDE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8627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1494" y="2516862"/>
            <a:ext cx="7913013" cy="465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Development Process, Prompts &amp; AI-Assisted Engineering</a:t>
            </a:r>
            <a:endParaRPr lang="en-US" sz="2900" dirty="0"/>
          </a:p>
        </p:txBody>
      </p:sp>
      <p:sp>
        <p:nvSpPr>
          <p:cNvPr id="4" name="Shape 1"/>
          <p:cNvSpPr/>
          <p:nvPr/>
        </p:nvSpPr>
        <p:spPr>
          <a:xfrm>
            <a:off x="744974" y="3578423"/>
            <a:ext cx="6495574" cy="148947"/>
          </a:xfrm>
          <a:prstGeom prst="roundRect">
            <a:avLst>
              <a:gd name="adj" fmla="val 90047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dist="1397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521494" y="3429476"/>
            <a:ext cx="446961" cy="446961"/>
          </a:xfrm>
          <a:prstGeom prst="roundRect">
            <a:avLst>
              <a:gd name="adj" fmla="val 102291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dist="1397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174" y="3541157"/>
            <a:ext cx="223480" cy="22348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0441" y="4025384"/>
            <a:ext cx="2577227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Project Planning &amp; Architecture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670441" y="4347567"/>
            <a:ext cx="6421279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Analyze current progress against implementation plan and identify remaining milestones</a:t>
            </a:r>
            <a:endParaRPr lang="en-US" sz="1150" dirty="0"/>
          </a:p>
        </p:txBody>
      </p:sp>
      <p:sp>
        <p:nvSpPr>
          <p:cNvPr id="9" name="Text 5"/>
          <p:cNvSpPr/>
          <p:nvPr/>
        </p:nvSpPr>
        <p:spPr>
          <a:xfrm>
            <a:off x="670441" y="4638199"/>
            <a:ext cx="6421279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Propose step-wise migration plan from existing setup to Express.js</a:t>
            </a:r>
            <a:endParaRPr lang="en-US" sz="1150" dirty="0"/>
          </a:p>
        </p:txBody>
      </p:sp>
      <p:sp>
        <p:nvSpPr>
          <p:cNvPr id="10" name="Text 6"/>
          <p:cNvSpPr/>
          <p:nvPr/>
        </p:nvSpPr>
        <p:spPr>
          <a:xfrm>
            <a:off x="670441" y="4928830"/>
            <a:ext cx="6421279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Outline detailed tech stack for migration, including API structure and middleware</a:t>
            </a:r>
            <a:endParaRPr lang="en-US" sz="1150" dirty="0"/>
          </a:p>
        </p:txBody>
      </p:sp>
      <p:sp>
        <p:nvSpPr>
          <p:cNvPr id="11" name="Shape 7"/>
          <p:cNvSpPr/>
          <p:nvPr/>
        </p:nvSpPr>
        <p:spPr>
          <a:xfrm>
            <a:off x="7613094" y="3354943"/>
            <a:ext cx="6495693" cy="148947"/>
          </a:xfrm>
          <a:prstGeom prst="roundRect">
            <a:avLst>
              <a:gd name="adj" fmla="val 90047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dist="1397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2" name="Shape 8"/>
          <p:cNvSpPr/>
          <p:nvPr/>
        </p:nvSpPr>
        <p:spPr>
          <a:xfrm>
            <a:off x="7389614" y="3205996"/>
            <a:ext cx="446961" cy="446961"/>
          </a:xfrm>
          <a:prstGeom prst="roundRect">
            <a:avLst>
              <a:gd name="adj" fmla="val 102291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dist="1397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01295" y="3317677"/>
            <a:ext cx="223480" cy="22348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538561" y="3801904"/>
            <a:ext cx="2847261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Backend Development (Express.js)</a:t>
            </a:r>
            <a:endParaRPr lang="en-US" sz="1450" dirty="0"/>
          </a:p>
        </p:txBody>
      </p:sp>
      <p:sp>
        <p:nvSpPr>
          <p:cNvPr id="15" name="Text 10"/>
          <p:cNvSpPr/>
          <p:nvPr/>
        </p:nvSpPr>
        <p:spPr>
          <a:xfrm>
            <a:off x="7538561" y="4124087"/>
            <a:ext cx="6421398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Implement modular Express.js backend with separate routers and secure authentication</a:t>
            </a:r>
            <a:endParaRPr lang="en-US" sz="1150" dirty="0"/>
          </a:p>
        </p:txBody>
      </p:sp>
      <p:sp>
        <p:nvSpPr>
          <p:cNvPr id="16" name="Text 11"/>
          <p:cNvSpPr/>
          <p:nvPr/>
        </p:nvSpPr>
        <p:spPr>
          <a:xfrm>
            <a:off x="7538561" y="4414718"/>
            <a:ext cx="6421398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Design wallet system with $10,000 default balance and MongoDB transaction logging</a:t>
            </a:r>
            <a:endParaRPr lang="en-US" sz="1150" dirty="0"/>
          </a:p>
        </p:txBody>
      </p:sp>
      <p:sp>
        <p:nvSpPr>
          <p:cNvPr id="17" name="Text 12"/>
          <p:cNvSpPr/>
          <p:nvPr/>
        </p:nvSpPr>
        <p:spPr>
          <a:xfrm>
            <a:off x="7538561" y="4705350"/>
            <a:ext cx="6421398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Fetch current stock prices dynamically from Alpha Vantage API before trade execution</a:t>
            </a:r>
            <a:endParaRPr lang="en-US" sz="1150" dirty="0"/>
          </a:p>
        </p:txBody>
      </p:sp>
      <p:sp>
        <p:nvSpPr>
          <p:cNvPr id="18" name="Shape 13"/>
          <p:cNvSpPr/>
          <p:nvPr/>
        </p:nvSpPr>
        <p:spPr>
          <a:xfrm>
            <a:off x="744974" y="5837634"/>
            <a:ext cx="6495574" cy="148947"/>
          </a:xfrm>
          <a:prstGeom prst="roundRect">
            <a:avLst>
              <a:gd name="adj" fmla="val 90047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dist="1397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9" name="Shape 14"/>
          <p:cNvSpPr/>
          <p:nvPr/>
        </p:nvSpPr>
        <p:spPr>
          <a:xfrm>
            <a:off x="521494" y="5688687"/>
            <a:ext cx="446961" cy="446961"/>
          </a:xfrm>
          <a:prstGeom prst="roundRect">
            <a:avLst>
              <a:gd name="adj" fmla="val 102291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dist="1397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3174" y="5800368"/>
            <a:ext cx="223480" cy="22348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670441" y="6284595"/>
            <a:ext cx="2581513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Database &amp; Data Management</a:t>
            </a:r>
            <a:endParaRPr lang="en-US" sz="1450" dirty="0"/>
          </a:p>
        </p:txBody>
      </p:sp>
      <p:sp>
        <p:nvSpPr>
          <p:cNvPr id="22" name="Text 16"/>
          <p:cNvSpPr/>
          <p:nvPr/>
        </p:nvSpPr>
        <p:spPr>
          <a:xfrm>
            <a:off x="670441" y="6606778"/>
            <a:ext cx="6421279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Integrate Alpha Vantage daily stock data API to update MongoDB automatically</a:t>
            </a:r>
            <a:endParaRPr lang="en-US" sz="1150" dirty="0"/>
          </a:p>
        </p:txBody>
      </p:sp>
      <p:sp>
        <p:nvSpPr>
          <p:cNvPr id="23" name="Text 17"/>
          <p:cNvSpPr/>
          <p:nvPr/>
        </p:nvSpPr>
        <p:spPr>
          <a:xfrm>
            <a:off x="670441" y="6897410"/>
            <a:ext cx="6421279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Set up and schedule cron job to fetch and update daily stock prices</a:t>
            </a:r>
            <a:endParaRPr lang="en-US" sz="1150" dirty="0"/>
          </a:p>
        </p:txBody>
      </p:sp>
      <p:sp>
        <p:nvSpPr>
          <p:cNvPr id="24" name="Text 18"/>
          <p:cNvSpPr/>
          <p:nvPr/>
        </p:nvSpPr>
        <p:spPr>
          <a:xfrm>
            <a:off x="670441" y="7188041"/>
            <a:ext cx="6421279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Verify cron job success with console logs and database inspection</a:t>
            </a:r>
            <a:endParaRPr lang="en-US" sz="1150" dirty="0"/>
          </a:p>
        </p:txBody>
      </p:sp>
      <p:sp>
        <p:nvSpPr>
          <p:cNvPr id="25" name="Shape 19"/>
          <p:cNvSpPr/>
          <p:nvPr/>
        </p:nvSpPr>
        <p:spPr>
          <a:xfrm>
            <a:off x="7613094" y="5614154"/>
            <a:ext cx="6495693" cy="148947"/>
          </a:xfrm>
          <a:prstGeom prst="roundRect">
            <a:avLst>
              <a:gd name="adj" fmla="val 90047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dist="1397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6" name="Shape 20"/>
          <p:cNvSpPr/>
          <p:nvPr/>
        </p:nvSpPr>
        <p:spPr>
          <a:xfrm>
            <a:off x="7389614" y="5465207"/>
            <a:ext cx="446961" cy="446961"/>
          </a:xfrm>
          <a:prstGeom prst="roundRect">
            <a:avLst>
              <a:gd name="adj" fmla="val 102291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dist="1397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27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01295" y="5576888"/>
            <a:ext cx="223480" cy="223480"/>
          </a:xfrm>
          <a:prstGeom prst="rect">
            <a:avLst/>
          </a:prstGeom>
        </p:spPr>
      </p:pic>
      <p:sp>
        <p:nvSpPr>
          <p:cNvPr id="28" name="Text 21"/>
          <p:cNvSpPr/>
          <p:nvPr/>
        </p:nvSpPr>
        <p:spPr>
          <a:xfrm>
            <a:off x="7538561" y="6061115"/>
            <a:ext cx="2635210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Frontend Development (Next.js)</a:t>
            </a:r>
            <a:endParaRPr lang="en-US" sz="1450" dirty="0"/>
          </a:p>
        </p:txBody>
      </p:sp>
      <p:sp>
        <p:nvSpPr>
          <p:cNvPr id="29" name="Text 22"/>
          <p:cNvSpPr/>
          <p:nvPr/>
        </p:nvSpPr>
        <p:spPr>
          <a:xfrm>
            <a:off x="7538561" y="6383298"/>
            <a:ext cx="6421398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Create Next.js 14 frontend connecting seamlessly with Express.js backend</a:t>
            </a:r>
            <a:endParaRPr lang="en-US" sz="1150" dirty="0"/>
          </a:p>
        </p:txBody>
      </p:sp>
      <p:sp>
        <p:nvSpPr>
          <p:cNvPr id="30" name="Text 23"/>
          <p:cNvSpPr/>
          <p:nvPr/>
        </p:nvSpPr>
        <p:spPr>
          <a:xfrm>
            <a:off x="7538561" y="6673929"/>
            <a:ext cx="6421398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Design modern, custom-themed UI using glassmorphism principles</a:t>
            </a:r>
            <a:endParaRPr lang="en-US" sz="1150" dirty="0"/>
          </a:p>
        </p:txBody>
      </p:sp>
      <p:sp>
        <p:nvSpPr>
          <p:cNvPr id="31" name="Text 24"/>
          <p:cNvSpPr/>
          <p:nvPr/>
        </p:nvSpPr>
        <p:spPr>
          <a:xfrm>
            <a:off x="7538561" y="6964561"/>
            <a:ext cx="6421398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Develop dedicated 'Learn' page explaining technical indicators interactively</a:t>
            </a:r>
            <a:endParaRPr lang="en-US" sz="11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6889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9257" y="3139440"/>
            <a:ext cx="5686544" cy="64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Live Demonstration Flow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9257" y="4089797"/>
            <a:ext cx="13191887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HorizonTrader: Simplified investment journey.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19257" y="4649629"/>
            <a:ext cx="205502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666666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01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719257" y="4975979"/>
            <a:ext cx="4260294" cy="22860"/>
          </a:xfrm>
          <a:prstGeom prst="rect">
            <a:avLst/>
          </a:prstGeom>
          <a:solidFill>
            <a:srgbClr val="A2B9F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719257" y="5124450"/>
            <a:ext cx="25688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Input &amp; Horizon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19257" y="5568791"/>
            <a:ext cx="4260294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Enter stocks, set time horizon.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185053" y="4649629"/>
            <a:ext cx="205502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666666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02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185053" y="4975979"/>
            <a:ext cx="4260294" cy="22860"/>
          </a:xfrm>
          <a:prstGeom prst="rect">
            <a:avLst/>
          </a:prstGeom>
          <a:solidFill>
            <a:srgbClr val="A2B9F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5185053" y="5124450"/>
            <a:ext cx="25688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Analysis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5185053" y="5568791"/>
            <a:ext cx="4260294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System validates and analyzes.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9650849" y="4649629"/>
            <a:ext cx="205502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666666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9650849" y="4975979"/>
            <a:ext cx="4260294" cy="22860"/>
          </a:xfrm>
          <a:prstGeom prst="rect">
            <a:avLst/>
          </a:prstGeom>
          <a:solidFill>
            <a:srgbClr val="A2B9F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9650849" y="5124450"/>
            <a:ext cx="25688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Recommendations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9650849" y="5568791"/>
            <a:ext cx="4260294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Buy/Hold/Sell signals.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19257" y="6257092"/>
            <a:ext cx="205502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666666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719257" y="6583442"/>
            <a:ext cx="6493193" cy="22860"/>
          </a:xfrm>
          <a:prstGeom prst="rect">
            <a:avLst/>
          </a:prstGeom>
          <a:solidFill>
            <a:srgbClr val="A2B9F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719257" y="6731913"/>
            <a:ext cx="25688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Validation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719257" y="7176254"/>
            <a:ext cx="6493193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Backtesting &amp; paper trading.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7417951" y="6257092"/>
            <a:ext cx="205502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666666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05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7417951" y="6583442"/>
            <a:ext cx="6493193" cy="22860"/>
          </a:xfrm>
          <a:prstGeom prst="rect">
            <a:avLst/>
          </a:prstGeom>
          <a:solidFill>
            <a:srgbClr val="A2B9F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0"/>
          <p:cNvSpPr/>
          <p:nvPr/>
        </p:nvSpPr>
        <p:spPr>
          <a:xfrm>
            <a:off x="7417951" y="6731913"/>
            <a:ext cx="25688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Optimization</a:t>
            </a:r>
            <a:endParaRPr lang="en-US" sz="2000" dirty="0"/>
          </a:p>
        </p:txBody>
      </p:sp>
      <p:sp>
        <p:nvSpPr>
          <p:cNvPr id="24" name="Text 21"/>
          <p:cNvSpPr/>
          <p:nvPr/>
        </p:nvSpPr>
        <p:spPr>
          <a:xfrm>
            <a:off x="7417951" y="7176254"/>
            <a:ext cx="6493193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Monitor &amp; rebalance.</a:t>
            </a: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387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54329" y="390287"/>
            <a:ext cx="4840843" cy="443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Unlock Your Financial Potential</a:t>
            </a:r>
            <a:endParaRPr lang="en-US" sz="2750" dirty="0"/>
          </a:p>
        </p:txBody>
      </p:sp>
      <p:sp>
        <p:nvSpPr>
          <p:cNvPr id="4" name="Text 1"/>
          <p:cNvSpPr/>
          <p:nvPr/>
        </p:nvSpPr>
        <p:spPr>
          <a:xfrm>
            <a:off x="4154329" y="1046678"/>
            <a:ext cx="9979343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HorizonTrader empowers lasting wealth. Get institutional-grade analysis for clear, confident, and controlled investment decisions.</a:t>
            </a:r>
            <a:endParaRPr lang="en-US" sz="1100" dirty="0"/>
          </a:p>
        </p:txBody>
      </p:sp>
      <p:sp>
        <p:nvSpPr>
          <p:cNvPr id="5" name="Shape 2"/>
          <p:cNvSpPr/>
          <p:nvPr/>
        </p:nvSpPr>
        <p:spPr>
          <a:xfrm>
            <a:off x="4154329" y="1433393"/>
            <a:ext cx="9979343" cy="1400651"/>
          </a:xfrm>
          <a:prstGeom prst="roundRect">
            <a:avLst>
              <a:gd name="adj" fmla="val 9120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dist="1270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4303871" y="1582936"/>
            <a:ext cx="425768" cy="425768"/>
          </a:xfrm>
          <a:prstGeom prst="roundRect">
            <a:avLst>
              <a:gd name="adj" fmla="val 21474337"/>
            </a:avLst>
          </a:prstGeom>
          <a:solidFill>
            <a:srgbClr val="A2B9F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20910" y="1699974"/>
            <a:ext cx="191572" cy="19157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303871" y="2150626"/>
            <a:ext cx="1774150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Effortless Clarity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4303871" y="2457450"/>
            <a:ext cx="9680258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Transform market data into clear buy/hold/sell decisions.</a:t>
            </a:r>
            <a:endParaRPr lang="en-US" sz="1100" dirty="0"/>
          </a:p>
        </p:txBody>
      </p:sp>
      <p:sp>
        <p:nvSpPr>
          <p:cNvPr id="10" name="Shape 6"/>
          <p:cNvSpPr/>
          <p:nvPr/>
        </p:nvSpPr>
        <p:spPr>
          <a:xfrm>
            <a:off x="4154329" y="2975967"/>
            <a:ext cx="9979343" cy="1400651"/>
          </a:xfrm>
          <a:prstGeom prst="roundRect">
            <a:avLst>
              <a:gd name="adj" fmla="val 9120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dist="1270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1" name="Shape 7"/>
          <p:cNvSpPr/>
          <p:nvPr/>
        </p:nvSpPr>
        <p:spPr>
          <a:xfrm>
            <a:off x="4303871" y="3125510"/>
            <a:ext cx="425768" cy="425768"/>
          </a:xfrm>
          <a:prstGeom prst="roundRect">
            <a:avLst>
              <a:gd name="adj" fmla="val 21474337"/>
            </a:avLst>
          </a:prstGeom>
          <a:solidFill>
            <a:srgbClr val="A2B9F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20910" y="3242548"/>
            <a:ext cx="191572" cy="19157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303871" y="3693200"/>
            <a:ext cx="1774150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Sustainable Growth</a:t>
            </a:r>
            <a:endParaRPr lang="en-US" sz="1350" dirty="0"/>
          </a:p>
        </p:txBody>
      </p:sp>
      <p:sp>
        <p:nvSpPr>
          <p:cNvPr id="14" name="Text 9"/>
          <p:cNvSpPr/>
          <p:nvPr/>
        </p:nvSpPr>
        <p:spPr>
          <a:xfrm>
            <a:off x="4303871" y="4000024"/>
            <a:ext cx="9680258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Optimized strategies for long-term wealth building.</a:t>
            </a:r>
            <a:endParaRPr lang="en-US" sz="1100" dirty="0"/>
          </a:p>
        </p:txBody>
      </p:sp>
      <p:sp>
        <p:nvSpPr>
          <p:cNvPr id="15" name="Shape 10"/>
          <p:cNvSpPr/>
          <p:nvPr/>
        </p:nvSpPr>
        <p:spPr>
          <a:xfrm>
            <a:off x="4154329" y="4518541"/>
            <a:ext cx="9979343" cy="1400651"/>
          </a:xfrm>
          <a:prstGeom prst="roundRect">
            <a:avLst>
              <a:gd name="adj" fmla="val 9120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dist="1270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6" name="Shape 11"/>
          <p:cNvSpPr/>
          <p:nvPr/>
        </p:nvSpPr>
        <p:spPr>
          <a:xfrm>
            <a:off x="4303871" y="4668083"/>
            <a:ext cx="425768" cy="425768"/>
          </a:xfrm>
          <a:prstGeom prst="roundRect">
            <a:avLst>
              <a:gd name="adj" fmla="val 21474337"/>
            </a:avLst>
          </a:prstGeom>
          <a:solidFill>
            <a:srgbClr val="A2B9F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20910" y="4785122"/>
            <a:ext cx="191572" cy="19157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4303871" y="5235773"/>
            <a:ext cx="1774150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Secure Investments</a:t>
            </a:r>
            <a:endParaRPr lang="en-US" sz="1350" dirty="0"/>
          </a:p>
        </p:txBody>
      </p:sp>
      <p:sp>
        <p:nvSpPr>
          <p:cNvPr id="19" name="Text 13"/>
          <p:cNvSpPr/>
          <p:nvPr/>
        </p:nvSpPr>
        <p:spPr>
          <a:xfrm>
            <a:off x="4303871" y="5542598"/>
            <a:ext cx="9680258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Hedge risks with intelligently coupled trades.</a:t>
            </a:r>
            <a:endParaRPr lang="en-US" sz="1100" dirty="0"/>
          </a:p>
        </p:txBody>
      </p:sp>
      <p:sp>
        <p:nvSpPr>
          <p:cNvPr id="20" name="Shape 14"/>
          <p:cNvSpPr/>
          <p:nvPr/>
        </p:nvSpPr>
        <p:spPr>
          <a:xfrm>
            <a:off x="4154329" y="6061115"/>
            <a:ext cx="9979343" cy="1400651"/>
          </a:xfrm>
          <a:prstGeom prst="roundRect">
            <a:avLst>
              <a:gd name="adj" fmla="val 9120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dist="1270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1" name="Shape 15"/>
          <p:cNvSpPr/>
          <p:nvPr/>
        </p:nvSpPr>
        <p:spPr>
          <a:xfrm>
            <a:off x="4303871" y="6210657"/>
            <a:ext cx="425768" cy="425768"/>
          </a:xfrm>
          <a:prstGeom prst="roundRect">
            <a:avLst>
              <a:gd name="adj" fmla="val 21474337"/>
            </a:avLst>
          </a:prstGeom>
          <a:solidFill>
            <a:srgbClr val="A2B9F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20910" y="6327696"/>
            <a:ext cx="191572" cy="191572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4303871" y="6778347"/>
            <a:ext cx="1887736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Unwavering Confidence</a:t>
            </a:r>
            <a:endParaRPr lang="en-US" sz="1350" dirty="0"/>
          </a:p>
        </p:txBody>
      </p:sp>
      <p:sp>
        <p:nvSpPr>
          <p:cNvPr id="24" name="Text 17"/>
          <p:cNvSpPr/>
          <p:nvPr/>
        </p:nvSpPr>
        <p:spPr>
          <a:xfrm>
            <a:off x="4303871" y="7085171"/>
            <a:ext cx="9680258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Robust backtesting and paper trading validate strategies.</a:t>
            </a:r>
            <a:endParaRPr lang="en-US" sz="1100" dirty="0"/>
          </a:p>
        </p:txBody>
      </p:sp>
      <p:sp>
        <p:nvSpPr>
          <p:cNvPr id="25" name="Text 18"/>
          <p:cNvSpPr/>
          <p:nvPr/>
        </p:nvSpPr>
        <p:spPr>
          <a:xfrm>
            <a:off x="4154329" y="7621429"/>
            <a:ext cx="9979343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Shape a prosperous financial future. Intelligent, confident, sustainable investing starts now.</a:t>
            </a:r>
            <a:endParaRPr lang="en-US" sz="1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654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System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27828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HorizonTrader empowers investors with technical analysis for diversified stock portfolios. It provides actionable recommendations and strategic guidance for 1, 2, or 5-year horizons, simplifying market data into interpretable Buy/Hold/Sell signals. Supports advanced, backtested strategies, including hedged multi-leg trades.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971687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822150"/>
            <a:ext cx="34543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Empowering Every Investor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312569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Makes complex market analysis accessible to all, simplifying investment decisions with intuitive, rules-based insights.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893" y="3971687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4822150"/>
            <a:ext cx="3650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Smarter, Sustainable Growth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5312569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Focuses on optimal, sustainable strategies. Reduces transaction costs and fosters consistent, long-term portfolio growth.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995" y="3971687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48221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Built-in Risk Mitigation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5312569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Offers advanced risk management, including hedged multi-leg trades, to moderate exposure and protect investments.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26989"/>
            <a:ext cx="64936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Core System Components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893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HorizonTrader's system processes raw data through analysis to inform strategic investment decisions.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407450"/>
            <a:ext cx="4347567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4541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Securities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031938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Real-time and historical stock data: the foundational layer.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3407450"/>
            <a:ext cx="4347567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68171" y="4541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Technical Indicators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368171" y="5031938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Algorithms identify patterns, trends, and actionable signals from data.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3407450"/>
            <a:ext cx="4347567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5738" y="4541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Strategies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715738" y="5031938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Generate Buy/Hold/Sell signals for portfolio recommendations.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793790" y="62397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This seamless flow drives HorizonTrader's investment guidance.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395" y="539234"/>
            <a:ext cx="6406158" cy="612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Technical Analysis Techniques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686395" y="1838325"/>
            <a:ext cx="4288393" cy="3152775"/>
          </a:xfrm>
          <a:prstGeom prst="roundRect">
            <a:avLst>
              <a:gd name="adj" fmla="val 3480"/>
            </a:avLst>
          </a:prstGeom>
          <a:solidFill>
            <a:srgbClr val="FFFFFF">
              <a:alpha val="95000"/>
            </a:srgbClr>
          </a:solidFill>
          <a:ln/>
          <a:effectLst>
            <a:outerShdw dist="1778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686395" y="1815465"/>
            <a:ext cx="4288393" cy="91440"/>
          </a:xfrm>
          <a:prstGeom prst="roundRect">
            <a:avLst>
              <a:gd name="adj" fmla="val 193037"/>
            </a:avLst>
          </a:prstGeom>
          <a:solidFill>
            <a:srgbClr val="A2B9F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2536448" y="1544241"/>
            <a:ext cx="588288" cy="588288"/>
          </a:xfrm>
          <a:prstGeom prst="roundRect">
            <a:avLst>
              <a:gd name="adj" fmla="val 155434"/>
            </a:avLst>
          </a:prstGeom>
          <a:solidFill>
            <a:srgbClr val="A2B9F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2899" y="1720691"/>
            <a:ext cx="235268" cy="23526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05351" y="2328624"/>
            <a:ext cx="3251597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Simple Moving Average (SMA)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905351" y="2752606"/>
            <a:ext cx="3850481" cy="627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Smooths price data to identify trend direction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905351" y="3448645"/>
            <a:ext cx="3850481" cy="627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Calculates average price over specific time periods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905351" y="4144685"/>
            <a:ext cx="3850481" cy="627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Buy signals when price crosses above SMA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5170884" y="1838325"/>
            <a:ext cx="4288512" cy="3152775"/>
          </a:xfrm>
          <a:prstGeom prst="roundRect">
            <a:avLst>
              <a:gd name="adj" fmla="val 3480"/>
            </a:avLst>
          </a:prstGeom>
          <a:solidFill>
            <a:srgbClr val="FFFFFF">
              <a:alpha val="95000"/>
            </a:srgbClr>
          </a:solidFill>
          <a:ln/>
          <a:effectLst>
            <a:outerShdw dist="1778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5170884" y="1815465"/>
            <a:ext cx="4288512" cy="91440"/>
          </a:xfrm>
          <a:prstGeom prst="roundRect">
            <a:avLst>
              <a:gd name="adj" fmla="val 193037"/>
            </a:avLst>
          </a:prstGeom>
          <a:solidFill>
            <a:srgbClr val="A2B9F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7020937" y="1544241"/>
            <a:ext cx="588288" cy="588288"/>
          </a:xfrm>
          <a:prstGeom prst="roundRect">
            <a:avLst>
              <a:gd name="adj" fmla="val 155434"/>
            </a:avLst>
          </a:prstGeom>
          <a:solidFill>
            <a:srgbClr val="A2B9F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97388" y="1720691"/>
            <a:ext cx="235268" cy="235268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5389840" y="2328624"/>
            <a:ext cx="3823216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Exponential Moving Average (EMA)</a:t>
            </a:r>
            <a:endParaRPr lang="en-US" sz="1900" dirty="0"/>
          </a:p>
        </p:txBody>
      </p:sp>
      <p:sp>
        <p:nvSpPr>
          <p:cNvPr id="16" name="Text 12"/>
          <p:cNvSpPr/>
          <p:nvPr/>
        </p:nvSpPr>
        <p:spPr>
          <a:xfrm>
            <a:off x="5389840" y="2752606"/>
            <a:ext cx="3850600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Gives more weight to recent prices</a:t>
            </a:r>
            <a:endParaRPr lang="en-US" sz="1500" dirty="0"/>
          </a:p>
        </p:txBody>
      </p:sp>
      <p:sp>
        <p:nvSpPr>
          <p:cNvPr id="17" name="Text 13"/>
          <p:cNvSpPr/>
          <p:nvPr/>
        </p:nvSpPr>
        <p:spPr>
          <a:xfrm>
            <a:off x="5389840" y="3134916"/>
            <a:ext cx="3850600" cy="627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More responsive to price changes than SMA</a:t>
            </a:r>
            <a:endParaRPr lang="en-US" sz="1500" dirty="0"/>
          </a:p>
        </p:txBody>
      </p:sp>
      <p:sp>
        <p:nvSpPr>
          <p:cNvPr id="18" name="Text 14"/>
          <p:cNvSpPr/>
          <p:nvPr/>
        </p:nvSpPr>
        <p:spPr>
          <a:xfrm>
            <a:off x="5389840" y="3830955"/>
            <a:ext cx="3850600" cy="627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Better for short-term trend identification</a:t>
            </a:r>
            <a:endParaRPr lang="en-US" sz="1500" dirty="0"/>
          </a:p>
        </p:txBody>
      </p:sp>
      <p:sp>
        <p:nvSpPr>
          <p:cNvPr id="19" name="Shape 15"/>
          <p:cNvSpPr/>
          <p:nvPr/>
        </p:nvSpPr>
        <p:spPr>
          <a:xfrm>
            <a:off x="9655493" y="1838325"/>
            <a:ext cx="4288512" cy="3152775"/>
          </a:xfrm>
          <a:prstGeom prst="roundRect">
            <a:avLst>
              <a:gd name="adj" fmla="val 3480"/>
            </a:avLst>
          </a:prstGeom>
          <a:solidFill>
            <a:srgbClr val="FFFFFF">
              <a:alpha val="95000"/>
            </a:srgbClr>
          </a:solidFill>
          <a:ln/>
          <a:effectLst>
            <a:outerShdw dist="1778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0" name="Shape 16"/>
          <p:cNvSpPr/>
          <p:nvPr/>
        </p:nvSpPr>
        <p:spPr>
          <a:xfrm>
            <a:off x="9655493" y="1815465"/>
            <a:ext cx="4288512" cy="91440"/>
          </a:xfrm>
          <a:prstGeom prst="roundRect">
            <a:avLst>
              <a:gd name="adj" fmla="val 193037"/>
            </a:avLst>
          </a:prstGeom>
          <a:solidFill>
            <a:srgbClr val="A2B9F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7"/>
          <p:cNvSpPr/>
          <p:nvPr/>
        </p:nvSpPr>
        <p:spPr>
          <a:xfrm>
            <a:off x="11505545" y="1544241"/>
            <a:ext cx="588288" cy="588288"/>
          </a:xfrm>
          <a:prstGeom prst="roundRect">
            <a:avLst>
              <a:gd name="adj" fmla="val 155434"/>
            </a:avLst>
          </a:prstGeom>
          <a:solidFill>
            <a:srgbClr val="A2B9F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81996" y="1720691"/>
            <a:ext cx="235268" cy="235268"/>
          </a:xfrm>
          <a:prstGeom prst="rect">
            <a:avLst/>
          </a:prstGeom>
        </p:spPr>
      </p:pic>
      <p:sp>
        <p:nvSpPr>
          <p:cNvPr id="23" name="Text 18"/>
          <p:cNvSpPr/>
          <p:nvPr/>
        </p:nvSpPr>
        <p:spPr>
          <a:xfrm>
            <a:off x="9874448" y="2328624"/>
            <a:ext cx="3073718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Relative Strength Index (RSI)</a:t>
            </a:r>
            <a:endParaRPr lang="en-US" sz="1900" dirty="0"/>
          </a:p>
        </p:txBody>
      </p:sp>
      <p:sp>
        <p:nvSpPr>
          <p:cNvPr id="24" name="Text 19"/>
          <p:cNvSpPr/>
          <p:nvPr/>
        </p:nvSpPr>
        <p:spPr>
          <a:xfrm>
            <a:off x="9874448" y="2752606"/>
            <a:ext cx="3850600" cy="627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Measures momentum and overbought/oversold conditions</a:t>
            </a:r>
            <a:endParaRPr lang="en-US" sz="1500" dirty="0"/>
          </a:p>
        </p:txBody>
      </p:sp>
      <p:sp>
        <p:nvSpPr>
          <p:cNvPr id="25" name="Text 20"/>
          <p:cNvSpPr/>
          <p:nvPr/>
        </p:nvSpPr>
        <p:spPr>
          <a:xfrm>
            <a:off x="9874448" y="3448645"/>
            <a:ext cx="3850600" cy="627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Scale of 0-100: Above 70 = overbought, Below 30 = oversold</a:t>
            </a:r>
            <a:endParaRPr lang="en-US" sz="1500" dirty="0"/>
          </a:p>
        </p:txBody>
      </p:sp>
      <p:sp>
        <p:nvSpPr>
          <p:cNvPr id="26" name="Text 21"/>
          <p:cNvSpPr/>
          <p:nvPr/>
        </p:nvSpPr>
        <p:spPr>
          <a:xfrm>
            <a:off x="9874448" y="4144685"/>
            <a:ext cx="3850600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Helps identify potential reversal points</a:t>
            </a:r>
            <a:endParaRPr lang="en-US" sz="1500" dirty="0"/>
          </a:p>
        </p:txBody>
      </p:sp>
      <p:sp>
        <p:nvSpPr>
          <p:cNvPr id="27" name="Shape 22"/>
          <p:cNvSpPr/>
          <p:nvPr/>
        </p:nvSpPr>
        <p:spPr>
          <a:xfrm>
            <a:off x="686395" y="5481280"/>
            <a:ext cx="6530697" cy="2211586"/>
          </a:xfrm>
          <a:prstGeom prst="roundRect">
            <a:avLst>
              <a:gd name="adj" fmla="val 4962"/>
            </a:avLst>
          </a:prstGeom>
          <a:solidFill>
            <a:srgbClr val="FFFFFF">
              <a:alpha val="95000"/>
            </a:srgbClr>
          </a:solidFill>
          <a:ln/>
          <a:effectLst>
            <a:outerShdw dist="1778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8" name="Shape 23"/>
          <p:cNvSpPr/>
          <p:nvPr/>
        </p:nvSpPr>
        <p:spPr>
          <a:xfrm>
            <a:off x="686395" y="5458420"/>
            <a:ext cx="6530697" cy="91440"/>
          </a:xfrm>
          <a:prstGeom prst="roundRect">
            <a:avLst>
              <a:gd name="adj" fmla="val 193037"/>
            </a:avLst>
          </a:prstGeom>
          <a:solidFill>
            <a:srgbClr val="A2B9F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4"/>
          <p:cNvSpPr/>
          <p:nvPr/>
        </p:nvSpPr>
        <p:spPr>
          <a:xfrm>
            <a:off x="3657540" y="5187196"/>
            <a:ext cx="588288" cy="588288"/>
          </a:xfrm>
          <a:prstGeom prst="roundRect">
            <a:avLst>
              <a:gd name="adj" fmla="val 155434"/>
            </a:avLst>
          </a:prstGeom>
          <a:solidFill>
            <a:srgbClr val="A2B9F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33991" y="5363647"/>
            <a:ext cx="235268" cy="235268"/>
          </a:xfrm>
          <a:prstGeom prst="rect">
            <a:avLst/>
          </a:prstGeom>
        </p:spPr>
      </p:pic>
      <p:sp>
        <p:nvSpPr>
          <p:cNvPr id="31" name="Text 25"/>
          <p:cNvSpPr/>
          <p:nvPr/>
        </p:nvSpPr>
        <p:spPr>
          <a:xfrm>
            <a:off x="905351" y="5971580"/>
            <a:ext cx="5447348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MACD (Moving Average Convergence Divergence)</a:t>
            </a:r>
            <a:endParaRPr lang="en-US" sz="1900" dirty="0"/>
          </a:p>
        </p:txBody>
      </p:sp>
      <p:sp>
        <p:nvSpPr>
          <p:cNvPr id="32" name="Text 26"/>
          <p:cNvSpPr/>
          <p:nvPr/>
        </p:nvSpPr>
        <p:spPr>
          <a:xfrm>
            <a:off x="905351" y="6395561"/>
            <a:ext cx="6092785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Shows relationship between two moving averages</a:t>
            </a:r>
            <a:endParaRPr lang="en-US" sz="1500" dirty="0"/>
          </a:p>
        </p:txBody>
      </p:sp>
      <p:sp>
        <p:nvSpPr>
          <p:cNvPr id="33" name="Text 27"/>
          <p:cNvSpPr/>
          <p:nvPr/>
        </p:nvSpPr>
        <p:spPr>
          <a:xfrm>
            <a:off x="905351" y="6777871"/>
            <a:ext cx="6092785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Signal line crossovers indicate buy/sell opportunities</a:t>
            </a:r>
            <a:endParaRPr lang="en-US" sz="1500" dirty="0"/>
          </a:p>
        </p:txBody>
      </p:sp>
      <p:sp>
        <p:nvSpPr>
          <p:cNvPr id="34" name="Text 28"/>
          <p:cNvSpPr/>
          <p:nvPr/>
        </p:nvSpPr>
        <p:spPr>
          <a:xfrm>
            <a:off x="905351" y="7160181"/>
            <a:ext cx="6092785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Histogram shows momentum strength</a:t>
            </a:r>
            <a:endParaRPr lang="en-US" sz="1500" dirty="0"/>
          </a:p>
        </p:txBody>
      </p:sp>
      <p:sp>
        <p:nvSpPr>
          <p:cNvPr id="35" name="Shape 29"/>
          <p:cNvSpPr/>
          <p:nvPr/>
        </p:nvSpPr>
        <p:spPr>
          <a:xfrm>
            <a:off x="7413188" y="5481280"/>
            <a:ext cx="6530816" cy="2211586"/>
          </a:xfrm>
          <a:prstGeom prst="roundRect">
            <a:avLst>
              <a:gd name="adj" fmla="val 4962"/>
            </a:avLst>
          </a:prstGeom>
          <a:solidFill>
            <a:srgbClr val="FFFFFF">
              <a:alpha val="95000"/>
            </a:srgbClr>
          </a:solidFill>
          <a:ln/>
          <a:effectLst>
            <a:outerShdw dist="1778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36" name="Shape 30"/>
          <p:cNvSpPr/>
          <p:nvPr/>
        </p:nvSpPr>
        <p:spPr>
          <a:xfrm>
            <a:off x="7413188" y="5458420"/>
            <a:ext cx="6530816" cy="91440"/>
          </a:xfrm>
          <a:prstGeom prst="roundRect">
            <a:avLst>
              <a:gd name="adj" fmla="val 193037"/>
            </a:avLst>
          </a:prstGeom>
          <a:solidFill>
            <a:srgbClr val="A2B9F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Shape 31"/>
          <p:cNvSpPr/>
          <p:nvPr/>
        </p:nvSpPr>
        <p:spPr>
          <a:xfrm>
            <a:off x="10384453" y="5187196"/>
            <a:ext cx="588288" cy="588288"/>
          </a:xfrm>
          <a:prstGeom prst="roundRect">
            <a:avLst>
              <a:gd name="adj" fmla="val 155434"/>
            </a:avLst>
          </a:prstGeom>
          <a:solidFill>
            <a:srgbClr val="A2B9F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8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60903" y="5363647"/>
            <a:ext cx="235268" cy="235268"/>
          </a:xfrm>
          <a:prstGeom prst="rect">
            <a:avLst/>
          </a:prstGeom>
        </p:spPr>
      </p:pic>
      <p:sp>
        <p:nvSpPr>
          <p:cNvPr id="39" name="Text 32"/>
          <p:cNvSpPr/>
          <p:nvPr/>
        </p:nvSpPr>
        <p:spPr>
          <a:xfrm>
            <a:off x="7632144" y="5971580"/>
            <a:ext cx="2451497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Bollinger Bands</a:t>
            </a:r>
            <a:endParaRPr lang="en-US" sz="1900" dirty="0"/>
          </a:p>
        </p:txBody>
      </p:sp>
      <p:sp>
        <p:nvSpPr>
          <p:cNvPr id="40" name="Text 33"/>
          <p:cNvSpPr/>
          <p:nvPr/>
        </p:nvSpPr>
        <p:spPr>
          <a:xfrm>
            <a:off x="7632144" y="6395561"/>
            <a:ext cx="6092904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Price channels based on standard deviation</a:t>
            </a:r>
            <a:endParaRPr lang="en-US" sz="1500" dirty="0"/>
          </a:p>
        </p:txBody>
      </p:sp>
      <p:sp>
        <p:nvSpPr>
          <p:cNvPr id="41" name="Text 34"/>
          <p:cNvSpPr/>
          <p:nvPr/>
        </p:nvSpPr>
        <p:spPr>
          <a:xfrm>
            <a:off x="7632144" y="6777871"/>
            <a:ext cx="6092904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Upper/lower bands indicate volatility levels</a:t>
            </a:r>
            <a:endParaRPr lang="en-US" sz="1500" dirty="0"/>
          </a:p>
        </p:txBody>
      </p:sp>
      <p:sp>
        <p:nvSpPr>
          <p:cNvPr id="42" name="Text 35"/>
          <p:cNvSpPr/>
          <p:nvPr/>
        </p:nvSpPr>
        <p:spPr>
          <a:xfrm>
            <a:off x="7632144" y="7160181"/>
            <a:ext cx="6092904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Price touching bands suggests potential reversals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24251"/>
            <a:ext cx="93852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How We're Different: Serving Everyone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08784"/>
            <a:ext cx="27601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First-Time Investors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189928"/>
            <a:ext cx="27601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Simplifies market analysis.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995029"/>
            <a:ext cx="27601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Intuitive, rules-based decisions.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800130"/>
            <a:ext cx="27601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Clear market entry guidance.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114919" y="3608784"/>
            <a:ext cx="27590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Seasoned Traders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114919" y="4189928"/>
            <a:ext cx="2759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Actionable insights for diversified portfolios.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114919" y="4995029"/>
            <a:ext cx="2759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Optimal, sustainable strategies.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114919" y="5800130"/>
            <a:ext cx="2759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Advanced risk management.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434977" y="3608784"/>
            <a:ext cx="27590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Overall Benefits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434977" y="4189928"/>
            <a:ext cx="2759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Consistent, long-term growth.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</a:rPr>
              <a:t>Indentify stocks to hold, buy or sell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434977" y="4995029"/>
            <a:ext cx="2759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434977" y="5800130"/>
            <a:ext cx="2759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Navigate volatility confidently.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1640" y="773906"/>
            <a:ext cx="6912293" cy="662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Smart Portfolio Management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41640" y="1753910"/>
            <a:ext cx="9489519" cy="1266587"/>
          </a:xfrm>
          <a:prstGeom prst="roundRect">
            <a:avLst>
              <a:gd name="adj" fmla="val 8663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5C1E2"/>
            </a:solidFill>
            <a:prstDash val="solid"/>
          </a:ln>
          <a:effectLst>
            <a:outerShdw dist="1905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718780" y="1753910"/>
            <a:ext cx="91440" cy="1266587"/>
          </a:xfrm>
          <a:prstGeom prst="roundRect">
            <a:avLst>
              <a:gd name="adj" fmla="val 208578"/>
            </a:avLst>
          </a:prstGeom>
          <a:solidFill>
            <a:srgbClr val="A2B9F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044892" y="1988582"/>
            <a:ext cx="264890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Diversified Holdings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044892" y="2446734"/>
            <a:ext cx="8951595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Manages a diverse portfolio (20 stocks + cash) for broad market exposure and stability.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41640" y="3232309"/>
            <a:ext cx="9489519" cy="1266587"/>
          </a:xfrm>
          <a:prstGeom prst="roundRect">
            <a:avLst>
              <a:gd name="adj" fmla="val 8663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5C1E2"/>
            </a:solidFill>
            <a:prstDash val="solid"/>
          </a:ln>
          <a:effectLst>
            <a:outerShdw dist="1905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718780" y="3232309"/>
            <a:ext cx="91440" cy="1266587"/>
          </a:xfrm>
          <a:prstGeom prst="roundRect">
            <a:avLst>
              <a:gd name="adj" fmla="val 208578"/>
            </a:avLst>
          </a:prstGeom>
          <a:solidFill>
            <a:srgbClr val="A2B9F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044892" y="3466981"/>
            <a:ext cx="264890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Adaptive Strategy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1044892" y="3925133"/>
            <a:ext cx="8951595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Customizes management to your 1, 2, or 5-year investment horizon.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41640" y="4710708"/>
            <a:ext cx="9489519" cy="1266587"/>
          </a:xfrm>
          <a:prstGeom prst="roundRect">
            <a:avLst>
              <a:gd name="adj" fmla="val 8663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5C1E2"/>
            </a:solidFill>
            <a:prstDash val="solid"/>
          </a:ln>
          <a:effectLst>
            <a:outerShdw dist="1905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718780" y="4710708"/>
            <a:ext cx="91440" cy="1266587"/>
          </a:xfrm>
          <a:prstGeom prst="roundRect">
            <a:avLst>
              <a:gd name="adj" fmla="val 208578"/>
            </a:avLst>
          </a:prstGeom>
          <a:solidFill>
            <a:srgbClr val="A2B9F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044892" y="4945380"/>
            <a:ext cx="264890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Controlled Risk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044892" y="5403533"/>
            <a:ext cx="8951595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Enforces strict risk limits, keeping investments within your comfort zone.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741640" y="6189107"/>
            <a:ext cx="9489519" cy="1266587"/>
          </a:xfrm>
          <a:prstGeom prst="roundRect">
            <a:avLst>
              <a:gd name="adj" fmla="val 8663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5C1E2"/>
            </a:solidFill>
            <a:prstDash val="solid"/>
          </a:ln>
          <a:effectLst>
            <a:outerShdw dist="1905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718780" y="6189107"/>
            <a:ext cx="91440" cy="1266587"/>
          </a:xfrm>
          <a:prstGeom prst="roundRect">
            <a:avLst>
              <a:gd name="adj" fmla="val 208578"/>
            </a:avLst>
          </a:prstGeom>
          <a:solidFill>
            <a:srgbClr val="A2B9F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1044892" y="6423779"/>
            <a:ext cx="2908340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Continuous Optimization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1044892" y="6881932"/>
            <a:ext cx="8951595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Real-time tracking and optimization to maximize growth and financial goals.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7103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9852" y="3146465"/>
            <a:ext cx="6505099" cy="642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Advanced Risk Management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9852" y="4097655"/>
            <a:ext cx="13190696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Our system uses strategic paired trades and hedging to reduce investment risk, protecting your portfolio from market fluctuations and ensuring stability.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19852" y="4987171"/>
            <a:ext cx="6492478" cy="1230630"/>
          </a:xfrm>
          <a:prstGeom prst="roundRect">
            <a:avLst>
              <a:gd name="adj" fmla="val 8916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5C1E2"/>
            </a:solidFill>
            <a:prstDash val="solid"/>
          </a:ln>
          <a:effectLst>
            <a:outerShdw dist="1905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96992" y="4987171"/>
            <a:ext cx="91440" cy="1230630"/>
          </a:xfrm>
          <a:prstGeom prst="roundRect">
            <a:avLst>
              <a:gd name="adj" fmla="val 202449"/>
            </a:avLst>
          </a:prstGeom>
          <a:solidFill>
            <a:srgbClr val="A2B9F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016913" y="5215652"/>
            <a:ext cx="3323749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Identify Paired Opportunities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016913" y="5660231"/>
            <a:ext cx="5966936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Scans for correlated securities.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417951" y="4987171"/>
            <a:ext cx="6492597" cy="1230630"/>
          </a:xfrm>
          <a:prstGeom prst="roundRect">
            <a:avLst>
              <a:gd name="adj" fmla="val 8916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5C1E2"/>
            </a:solidFill>
            <a:prstDash val="solid"/>
          </a:ln>
          <a:effectLst>
            <a:outerShdw dist="1905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7395091" y="4987171"/>
            <a:ext cx="91440" cy="1230630"/>
          </a:xfrm>
          <a:prstGeom prst="roundRect">
            <a:avLst>
              <a:gd name="adj" fmla="val 202449"/>
            </a:avLst>
          </a:prstGeom>
          <a:solidFill>
            <a:srgbClr val="A2B9F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715012" y="5215652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Automated Hedging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7715012" y="5660231"/>
            <a:ext cx="5967055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Balances positions to offset declines.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9852" y="6423422"/>
            <a:ext cx="6492478" cy="1230630"/>
          </a:xfrm>
          <a:prstGeom prst="roundRect">
            <a:avLst>
              <a:gd name="adj" fmla="val 8916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5C1E2"/>
            </a:solidFill>
            <a:prstDash val="solid"/>
          </a:ln>
          <a:effectLst>
            <a:outerShdw dist="1905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696992" y="6423422"/>
            <a:ext cx="91440" cy="1230630"/>
          </a:xfrm>
          <a:prstGeom prst="roundRect">
            <a:avLst>
              <a:gd name="adj" fmla="val 202449"/>
            </a:avLst>
          </a:prstGeom>
          <a:solidFill>
            <a:srgbClr val="A2B9F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1016913" y="6651903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Dynamic Rebalancing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1016913" y="7096482"/>
            <a:ext cx="5966936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Adjusts hedging ratios dynamically.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417951" y="6423422"/>
            <a:ext cx="6492597" cy="1230630"/>
          </a:xfrm>
          <a:prstGeom prst="roundRect">
            <a:avLst>
              <a:gd name="adj" fmla="val 8916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5C1E2"/>
            </a:solidFill>
            <a:prstDash val="solid"/>
          </a:ln>
          <a:effectLst>
            <a:outerShdw dist="1905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7395091" y="6423422"/>
            <a:ext cx="91440" cy="1230630"/>
          </a:xfrm>
          <a:prstGeom prst="roundRect">
            <a:avLst>
              <a:gd name="adj" fmla="val 202449"/>
            </a:avLst>
          </a:prstGeom>
          <a:solidFill>
            <a:srgbClr val="A2B9F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7715012" y="6651903"/>
            <a:ext cx="3181112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Enhanced Portfolio Stability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7715012" y="7096482"/>
            <a:ext cx="5967055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Minimizes volatility, protects capital.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0118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Proven Performance Validation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65890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We will rigorously test and validate all investment strategies to ensure verifiable performance and peace of mind.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639860"/>
            <a:ext cx="7556421" cy="1730812"/>
          </a:xfrm>
          <a:prstGeom prst="roundRect">
            <a:avLst>
              <a:gd name="adj" fmla="val 1179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5C1E2"/>
            </a:solidFill>
            <a:prstDash val="solid"/>
          </a:ln>
          <a:effectLst>
            <a:outerShdw dist="2032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051084" y="38971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Historical Backtesting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51084" y="4387572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Extensive simulation using decades of historical market data, demonstrating consistent effectiveness.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5597485"/>
            <a:ext cx="7556421" cy="1730812"/>
          </a:xfrm>
          <a:prstGeom prst="roundRect">
            <a:avLst>
              <a:gd name="adj" fmla="val 1179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5C1E2"/>
            </a:solidFill>
            <a:prstDash val="solid"/>
          </a:ln>
          <a:effectLst>
            <a:outerShdw dist="2032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51084" y="5854779"/>
            <a:ext cx="31443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Real-Time Paper Trading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51084" y="6345198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Continuously verified through live paper trading, confirming adaptability and reliability in current markets without risk.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6955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4702" y="2175748"/>
            <a:ext cx="5458063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Comprehensive System Architecture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474702" y="2938582"/>
            <a:ext cx="2034659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System Overview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474702" y="3328511"/>
            <a:ext cx="4152900" cy="433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Three-tier architecture: Client, Application, Data, and External Services.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474702" y="3809762"/>
            <a:ext cx="4152900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Focus on scalability, security, and performance.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474702" y="4162306"/>
            <a:ext cx="2034659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External Services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74702" y="4552236"/>
            <a:ext cx="4152900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Alpha Vantage API for real-time market data.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474702" y="4816554"/>
            <a:ext cx="4152900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TradingView widget for advanced charting and analysis.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474702" y="5169098"/>
            <a:ext cx="2034659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Security Architecture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74702" y="5559028"/>
            <a:ext cx="4152900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Robust authentication layers.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474702" y="5823347"/>
            <a:ext cx="4152900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Comprehensive API security measures.</a:t>
            </a:r>
            <a:endParaRPr lang="en-US" sz="105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783" y="2955488"/>
            <a:ext cx="2903815" cy="1560314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4965978" y="4668322"/>
            <a:ext cx="4741426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4965978" y="5020866"/>
            <a:ext cx="2034659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Backend Architecture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4965978" y="5410795"/>
            <a:ext cx="4741426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Layered architecture (Route → Service → Domain → Data Access).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4965978" y="5675114"/>
            <a:ext cx="4741426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Express.js framework with a robust middleware stack.</a:t>
            </a:r>
            <a:endParaRPr lang="en-US" sz="1050" dirty="0"/>
          </a:p>
        </p:txBody>
      </p:sp>
      <p:sp>
        <p:nvSpPr>
          <p:cNvPr id="18" name="Text 14"/>
          <p:cNvSpPr/>
          <p:nvPr/>
        </p:nvSpPr>
        <p:spPr>
          <a:xfrm>
            <a:off x="4965978" y="5939433"/>
            <a:ext cx="4741426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JWT-based authentication.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4965978" y="6203752"/>
            <a:ext cx="4741426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Streamlined trading system transaction flow.</a:t>
            </a:r>
            <a:endParaRPr lang="en-US" sz="1050" dirty="0"/>
          </a:p>
        </p:txBody>
      </p:sp>
      <p:sp>
        <p:nvSpPr>
          <p:cNvPr id="20" name="Text 16"/>
          <p:cNvSpPr/>
          <p:nvPr/>
        </p:nvSpPr>
        <p:spPr>
          <a:xfrm>
            <a:off x="4965978" y="6468070"/>
            <a:ext cx="4741426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Repository pattern for data access.</a:t>
            </a:r>
            <a:endParaRPr lang="en-US" sz="1050" dirty="0"/>
          </a:p>
        </p:txBody>
      </p:sp>
      <p:sp>
        <p:nvSpPr>
          <p:cNvPr id="21" name="Text 17"/>
          <p:cNvSpPr/>
          <p:nvPr/>
        </p:nvSpPr>
        <p:spPr>
          <a:xfrm>
            <a:off x="4965978" y="6732389"/>
            <a:ext cx="4741426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Multi-level caching strategy for performance.</a:t>
            </a:r>
            <a:endParaRPr lang="en-US" sz="1050" dirty="0"/>
          </a:p>
        </p:txBody>
      </p:sp>
      <p:sp>
        <p:nvSpPr>
          <p:cNvPr id="22" name="Text 18"/>
          <p:cNvSpPr/>
          <p:nvPr/>
        </p:nvSpPr>
        <p:spPr>
          <a:xfrm>
            <a:off x="4965978" y="7071360"/>
            <a:ext cx="4741426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23" name="Text 19"/>
          <p:cNvSpPr/>
          <p:nvPr/>
        </p:nvSpPr>
        <p:spPr>
          <a:xfrm>
            <a:off x="4965978" y="7410331"/>
            <a:ext cx="4741426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24" name="Text 20"/>
          <p:cNvSpPr/>
          <p:nvPr/>
        </p:nvSpPr>
        <p:spPr>
          <a:xfrm>
            <a:off x="10045779" y="2938582"/>
            <a:ext cx="2034659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Frontend Architecture</a:t>
            </a:r>
            <a:endParaRPr lang="en-US" sz="1600" dirty="0"/>
          </a:p>
        </p:txBody>
      </p:sp>
      <p:sp>
        <p:nvSpPr>
          <p:cNvPr id="25" name="Text 21"/>
          <p:cNvSpPr/>
          <p:nvPr/>
        </p:nvSpPr>
        <p:spPr>
          <a:xfrm>
            <a:off x="10045779" y="3328511"/>
            <a:ext cx="4124920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Next.js App Router structure for efficient navigation.</a:t>
            </a:r>
            <a:endParaRPr lang="en-US" sz="1050" dirty="0"/>
          </a:p>
        </p:txBody>
      </p:sp>
      <p:sp>
        <p:nvSpPr>
          <p:cNvPr id="26" name="Text 22"/>
          <p:cNvSpPr/>
          <p:nvPr/>
        </p:nvSpPr>
        <p:spPr>
          <a:xfrm>
            <a:off x="10045779" y="3592830"/>
            <a:ext cx="4124920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Modular component hierarchy.</a:t>
            </a:r>
            <a:endParaRPr lang="en-US" sz="1050" dirty="0"/>
          </a:p>
        </p:txBody>
      </p:sp>
      <p:sp>
        <p:nvSpPr>
          <p:cNvPr id="27" name="Text 23"/>
          <p:cNvSpPr/>
          <p:nvPr/>
        </p:nvSpPr>
        <p:spPr>
          <a:xfrm>
            <a:off x="10045779" y="3857149"/>
            <a:ext cx="4124920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Zustand for optimized state management.</a:t>
            </a:r>
            <a:endParaRPr lang="en-US" sz="1050" dirty="0"/>
          </a:p>
        </p:txBody>
      </p:sp>
      <p:sp>
        <p:nvSpPr>
          <p:cNvPr id="28" name="Text 24"/>
          <p:cNvSpPr/>
          <p:nvPr/>
        </p:nvSpPr>
        <p:spPr>
          <a:xfrm>
            <a:off x="10045779" y="4121468"/>
            <a:ext cx="4124920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API client with Axios interceptors.</a:t>
            </a:r>
            <a:endParaRPr lang="en-US" sz="1050" dirty="0"/>
          </a:p>
        </p:txBody>
      </p:sp>
      <p:sp>
        <p:nvSpPr>
          <p:cNvPr id="29" name="Text 25"/>
          <p:cNvSpPr/>
          <p:nvPr/>
        </p:nvSpPr>
        <p:spPr>
          <a:xfrm>
            <a:off x="10045779" y="4385786"/>
            <a:ext cx="4124920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Effective data fetching patterns and file-based routing.</a:t>
            </a:r>
            <a:endParaRPr lang="en-US" sz="1050" dirty="0"/>
          </a:p>
        </p:txBody>
      </p:sp>
      <p:sp>
        <p:nvSpPr>
          <p:cNvPr id="30" name="Text 26"/>
          <p:cNvSpPr/>
          <p:nvPr/>
        </p:nvSpPr>
        <p:spPr>
          <a:xfrm>
            <a:off x="10045779" y="4738330"/>
            <a:ext cx="2059305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Database Architecture</a:t>
            </a:r>
            <a:endParaRPr lang="en-US" sz="1600" dirty="0"/>
          </a:p>
        </p:txBody>
      </p:sp>
      <p:sp>
        <p:nvSpPr>
          <p:cNvPr id="31" name="Text 27"/>
          <p:cNvSpPr/>
          <p:nvPr/>
        </p:nvSpPr>
        <p:spPr>
          <a:xfrm>
            <a:off x="10045779" y="5128260"/>
            <a:ext cx="4124920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MongoDB schema design (document structure)</a:t>
            </a:r>
            <a:endParaRPr lang="en-US" sz="1050" dirty="0"/>
          </a:p>
        </p:txBody>
      </p:sp>
      <p:sp>
        <p:nvSpPr>
          <p:cNvPr id="32" name="Text 28"/>
          <p:cNvSpPr/>
          <p:nvPr/>
        </p:nvSpPr>
        <p:spPr>
          <a:xfrm>
            <a:off x="10045779" y="5392579"/>
            <a:ext cx="4124920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Indexing strategy for performance optimization</a:t>
            </a:r>
            <a:endParaRPr lang="en-US" sz="1050" dirty="0"/>
          </a:p>
        </p:txBody>
      </p:sp>
      <p:sp>
        <p:nvSpPr>
          <p:cNvPr id="33" name="Text 29"/>
          <p:cNvSpPr/>
          <p:nvPr/>
        </p:nvSpPr>
        <p:spPr>
          <a:xfrm>
            <a:off x="10045779" y="5656898"/>
            <a:ext cx="4124920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Data relationships (embedding vs. referencing)</a:t>
            </a:r>
            <a:endParaRPr lang="en-US" sz="1050" dirty="0"/>
          </a:p>
        </p:txBody>
      </p:sp>
      <p:sp>
        <p:nvSpPr>
          <p:cNvPr id="34" name="Text 30"/>
          <p:cNvSpPr/>
          <p:nvPr/>
        </p:nvSpPr>
        <p:spPr>
          <a:xfrm>
            <a:off x="10045779" y="6009442"/>
            <a:ext cx="2034659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1090</Words>
  <Application>Microsoft Macintosh PowerPoint</Application>
  <PresentationFormat>Custom</PresentationFormat>
  <Paragraphs>180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Outfit Medium</vt:lpstr>
      <vt:lpstr>Outfit Light</vt:lpstr>
      <vt:lpstr>Arial</vt:lpstr>
      <vt:lpstr>IBM Plex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Vraj Shah</cp:lastModifiedBy>
  <cp:revision>2</cp:revision>
  <dcterms:created xsi:type="dcterms:W3CDTF">2025-11-06T03:39:05Z</dcterms:created>
  <dcterms:modified xsi:type="dcterms:W3CDTF">2025-11-06T20:52:44Z</dcterms:modified>
</cp:coreProperties>
</file>